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3"/>
  </p:notesMasterIdLst>
  <p:handoutMasterIdLst>
    <p:handoutMasterId r:id="rId54"/>
  </p:handoutMasterIdLst>
  <p:sldIdLst>
    <p:sldId id="508" r:id="rId2"/>
    <p:sldId id="509" r:id="rId3"/>
    <p:sldId id="510" r:id="rId4"/>
    <p:sldId id="593" r:id="rId5"/>
    <p:sldId id="595" r:id="rId6"/>
    <p:sldId id="598" r:id="rId7"/>
    <p:sldId id="596" r:id="rId8"/>
    <p:sldId id="520" r:id="rId9"/>
    <p:sldId id="567" r:id="rId10"/>
    <p:sldId id="600" r:id="rId11"/>
    <p:sldId id="601" r:id="rId12"/>
    <p:sldId id="735" r:id="rId13"/>
    <p:sldId id="590" r:id="rId14"/>
    <p:sldId id="738" r:id="rId15"/>
    <p:sldId id="591" r:id="rId16"/>
    <p:sldId id="592" r:id="rId17"/>
    <p:sldId id="739" r:id="rId18"/>
    <p:sldId id="550" r:id="rId19"/>
    <p:sldId id="726" r:id="rId20"/>
    <p:sldId id="730" r:id="rId21"/>
    <p:sldId id="727" r:id="rId22"/>
    <p:sldId id="737" r:id="rId23"/>
    <p:sldId id="728" r:id="rId24"/>
    <p:sldId id="605" r:id="rId25"/>
    <p:sldId id="613" r:id="rId26"/>
    <p:sldId id="607" r:id="rId27"/>
    <p:sldId id="731" r:id="rId28"/>
    <p:sldId id="740" r:id="rId29"/>
    <p:sldId id="589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608" r:id="rId38"/>
    <p:sldId id="610" r:id="rId39"/>
    <p:sldId id="611" r:id="rId40"/>
    <p:sldId id="732" r:id="rId41"/>
    <p:sldId id="612" r:id="rId42"/>
    <p:sldId id="733" r:id="rId43"/>
    <p:sldId id="280" r:id="rId44"/>
    <p:sldId id="720" r:id="rId45"/>
    <p:sldId id="281" r:id="rId46"/>
    <p:sldId id="541" r:id="rId47"/>
    <p:sldId id="585" r:id="rId48"/>
    <p:sldId id="741" r:id="rId49"/>
    <p:sldId id="742" r:id="rId50"/>
    <p:sldId id="587" r:id="rId51"/>
    <p:sldId id="58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SQA?" id="{4AEFF145-3A9F-4654-9F50-B259A61E4532}">
          <p14:sldIdLst>
            <p14:sldId id="593"/>
            <p14:sldId id="595"/>
            <p14:sldId id="598"/>
            <p14:sldId id="596"/>
            <p14:sldId id="520"/>
            <p14:sldId id="567"/>
          </p14:sldIdLst>
        </p14:section>
        <p14:section name="Software Defects" id="{C2D6FC0A-D997-4ED7-A023-83541D2DACB9}">
          <p14:sldIdLst>
            <p14:sldId id="600"/>
            <p14:sldId id="601"/>
            <p14:sldId id="735"/>
            <p14:sldId id="590"/>
            <p14:sldId id="738"/>
            <p14:sldId id="591"/>
            <p14:sldId id="592"/>
            <p14:sldId id="739"/>
            <p14:sldId id="550"/>
            <p14:sldId id="726"/>
            <p14:sldId id="730"/>
            <p14:sldId id="727"/>
            <p14:sldId id="737"/>
            <p14:sldId id="728"/>
          </p14:sldIdLst>
        </p14:section>
        <p14:section name="Manual vs. Automation" id="{404624E7-FC13-4C5C-B3EB-EE43636F2563}">
          <p14:sldIdLst>
            <p14:sldId id="605"/>
            <p14:sldId id="613"/>
            <p14:sldId id="607"/>
            <p14:sldId id="731"/>
            <p14:sldId id="740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scenarios and Test Cases" id="{6AD3C61F-79A7-4B88-B5DA-98C54EDB0606}">
          <p14:sldIdLst>
            <p14:sldId id="608"/>
            <p14:sldId id="610"/>
            <p14:sldId id="611"/>
            <p14:sldId id="732"/>
            <p14:sldId id="612"/>
            <p14:sldId id="733"/>
            <p14:sldId id="280"/>
            <p14:sldId id="720"/>
            <p14:sldId id="281"/>
          </p14:sldIdLst>
        </p14:section>
        <p14:section name="Conclusion" id="{77206464-B36D-44E6-818E-5CD87938DFD7}">
          <p14:sldIdLst>
            <p14:sldId id="541"/>
            <p14:sldId id="585"/>
            <p14:sldId id="741"/>
            <p14:sldId id="742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E26823-B139-557A-F7E1-69EECF37B8F6}" name="Angel Georgiev" initials="AG" userId="Angel Georgiev" providerId="None"/>
  <p188:author id="{07BBEE9E-F694-9718-1033-FA0D921862C0}" name="Miroslava Dimitrova" initials="MD" userId="S::Miroslava.Dimitrova@ibm.com::85517347-f7ec-4ee1-a5c2-f81e604ff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FEAC9"/>
    <a:srgbClr val="FFC30B"/>
    <a:srgbClr val="FEE227"/>
    <a:srgbClr val="15171C"/>
    <a:srgbClr val="F2A40D"/>
    <a:srgbClr val="FBD323"/>
    <a:srgbClr val="FCE422"/>
    <a:srgbClr val="EBE997"/>
    <a:srgbClr val="F6F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howGuides="1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51" d="100"/>
          <a:sy n="51" d="100"/>
        </p:scale>
        <p:origin x="1836" y="2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52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37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29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3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791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08A1BFD-531E-4B09-92EB-D4AC4BE29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736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8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9261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7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039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2194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4144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632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542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8014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817644CC-5E1F-DFF4-7A6B-8C272BF50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57" y="406336"/>
            <a:ext cx="1915704" cy="559235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01F089CE-CD5E-04FF-069F-0CBCCDE27720}"/>
              </a:ext>
            </a:extLst>
          </p:cNvPr>
          <p:cNvSpPr/>
          <p:nvPr userDrawn="1"/>
        </p:nvSpPr>
        <p:spPr>
          <a:xfrm>
            <a:off x="0" y="-6376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29768C21-11CA-4EA5-95E5-4DC2B9864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2" y="282907"/>
            <a:ext cx="1915704" cy="559235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ACB9BDA3-6C3A-F88D-7119-97EBCA63C293}"/>
              </a:ext>
            </a:extLst>
          </p:cNvPr>
          <p:cNvSpPr txBox="1">
            <a:spLocks/>
          </p:cNvSpPr>
          <p:nvPr userDrawn="1"/>
        </p:nvSpPr>
        <p:spPr>
          <a:xfrm>
            <a:off x="139224" y="82853"/>
            <a:ext cx="9715594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6" r:id="rId15"/>
    <p:sldLayoutId id="2147483711" r:id="rId16"/>
    <p:sldLayoutId id="2147483714" r:id="rId17"/>
    <p:sldLayoutId id="2147483715" r:id="rId18"/>
    <p:sldLayoutId id="2147483716" r:id="rId19"/>
    <p:sldLayoutId id="2147483718" r:id="rId20"/>
    <p:sldLayoutId id="2147483719" r:id="rId21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nHn8W1Em6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-qa-demo.softuniqa.repl.co/" TargetMode="External"/><Relationship Id="rId2" Type="http://schemas.openxmlformats.org/officeDocument/2006/relationships/hyperlink" Target="http://softuni-qa-loadbalancer-2137572849.eu-north-1.elb.amazonaws.com/manual-qa-dem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SoftUniQA/QA-Automation-Dem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0.jpe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23" Type="http://schemas.openxmlformats.org/officeDocument/2006/relationships/image" Target="../media/image8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0251" y="5459207"/>
            <a:ext cx="2950749" cy="444793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80251" y="4914000"/>
            <a:ext cx="2950749" cy="595445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182" y="1386654"/>
            <a:ext cx="11083636" cy="742694"/>
          </a:xfrm>
        </p:spPr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QA, Testing, Bugs, Testing Principles, Testing Process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182" y="459000"/>
            <a:ext cx="11083636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Quality Assurance: Introduction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48CE7-F061-7D4B-EC0B-D545FFC4F7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68" y="2468605"/>
            <a:ext cx="2257065" cy="222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D635-2A31-1DA8-88A8-17664870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1" y="2439000"/>
            <a:ext cx="247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7DC8E-7C70-4A48-F68D-15803175BC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Errors, Defects, Bugs, Failures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Defects (Bugs)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72AAE-4295-FAE0-75C0-C153919A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00" y="1674000"/>
            <a:ext cx="2168400" cy="2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11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Humans 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in the program code, or</a:t>
            </a:r>
            <a:br>
              <a:rPr lang="en-US" dirty="0"/>
            </a:br>
            <a:r>
              <a:rPr lang="en-US" dirty="0"/>
              <a:t>mistakes in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/ other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a </a:t>
            </a:r>
            <a:r>
              <a:rPr lang="en-US" b="1" dirty="0">
                <a:solidFill>
                  <a:schemeClr val="bg1"/>
                </a:solidFill>
              </a:rPr>
              <a:t>defect</a:t>
            </a:r>
            <a:r>
              <a:rPr lang="en-US" dirty="0"/>
              <a:t> is executed, it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endParaRPr lang="en-US" dirty="0"/>
          </a:p>
          <a:p>
            <a:pPr lvl="1"/>
            <a:r>
              <a:rPr lang="en-US" dirty="0"/>
              <a:t>Fail to do what it should do / do wrong thing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software testing </a:t>
            </a:r>
            <a:r>
              <a:rPr lang="en-US" dirty="0"/>
              <a:t>aims to find 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 reduce the defects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Defects</a:t>
            </a:r>
            <a:endParaRPr lang="en-US" dirty="0">
              <a:sym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F3B76-E400-277F-0718-61777655A76C}"/>
              </a:ext>
            </a:extLst>
          </p:cNvPr>
          <p:cNvGrpSpPr/>
          <p:nvPr/>
        </p:nvGrpSpPr>
        <p:grpSpPr>
          <a:xfrm>
            <a:off x="9213970" y="1465210"/>
            <a:ext cx="2597030" cy="94631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E3D41E2C-0145-7CDF-9226-7A4FFC954A33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25AD6C4-C801-0F6C-ED8C-971EB4FEA8E1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Human </a:t>
              </a:r>
              <a:r>
                <a:rPr lang="en-US" sz="1999" b="1" dirty="0">
                  <a:solidFill>
                    <a:schemeClr val="bg1"/>
                  </a:solidFill>
                </a:rPr>
                <a:t>errors</a:t>
              </a:r>
              <a:r>
                <a:rPr lang="en-US" sz="1999" b="1" dirty="0">
                  <a:solidFill>
                    <a:schemeClr val="bg2"/>
                  </a:solidFill>
                </a:rPr>
                <a:t> (mistakes)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0033E-C2CF-6E92-702E-BC50579ADFDE}"/>
              </a:ext>
            </a:extLst>
          </p:cNvPr>
          <p:cNvGrpSpPr/>
          <p:nvPr/>
        </p:nvGrpSpPr>
        <p:grpSpPr>
          <a:xfrm>
            <a:off x="9213970" y="2829888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61ACCEFD-9773-DF8C-DEBA-023C83CD8BF9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D82154A4-D323-8029-22EB-672F298DE4F3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Defects in the software (</a:t>
              </a:r>
              <a:r>
                <a:rPr lang="en-US" sz="1999" b="1" dirty="0">
                  <a:solidFill>
                    <a:schemeClr val="bg1"/>
                  </a:solidFill>
                </a:rPr>
                <a:t>bugs</a:t>
              </a:r>
              <a:r>
                <a:rPr lang="en-US" sz="1999" b="1" dirty="0">
                  <a:solidFill>
                    <a:schemeClr val="bg2"/>
                  </a:solidFill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CC5EB2-5739-E27A-A643-0AEB5A2D8F39}"/>
              </a:ext>
            </a:extLst>
          </p:cNvPr>
          <p:cNvGrpSpPr/>
          <p:nvPr/>
        </p:nvGrpSpPr>
        <p:grpSpPr>
          <a:xfrm>
            <a:off x="9213970" y="4303080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8884BEE7-0765-AC77-E669-7B903AC8302C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F0957FC2-1326-B222-6624-B7D9D41C1274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1"/>
                  </a:solidFill>
                </a:rPr>
                <a:t>Failures</a:t>
              </a:r>
              <a:r>
                <a:rPr lang="en-US" sz="1999" b="1" dirty="0">
                  <a:solidFill>
                    <a:schemeClr val="bg2"/>
                  </a:solidFill>
                </a:rPr>
                <a:t> at runtime / incorrect behavior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62AA8-2D8A-07BF-69CF-24691107646F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10512485" y="2383811"/>
            <a:ext cx="0" cy="4769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00448-2984-DF1C-BB6B-E5C9092582CC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10512485" y="3884720"/>
            <a:ext cx="0" cy="4183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D9EE-3C7F-1A68-AE52-F65FB19E8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65FFC7-BEBB-CD1E-9A73-5F6D0362B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406" y="1350508"/>
            <a:ext cx="9276623" cy="5220000"/>
          </a:xfrm>
        </p:spPr>
        <p:txBody>
          <a:bodyPr>
            <a:normAutofit/>
          </a:bodyPr>
          <a:lstStyle/>
          <a:p>
            <a:r>
              <a:rPr lang="en-US" b="1" dirty="0"/>
              <a:t>Programming </a:t>
            </a:r>
            <a:r>
              <a:rPr lang="en-US" b="1" dirty="0">
                <a:solidFill>
                  <a:schemeClr val="bg1"/>
                </a:solidFill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Add function that works fine, except 5 + 3 = 7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234465"/>
                </a:solidFill>
              </a:rPr>
              <a:t>latent error)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r>
              <a:rPr lang="en-US" b="1" dirty="0"/>
              <a:t>Activated error -&gt; effective </a:t>
            </a:r>
            <a:r>
              <a:rPr lang="en-US" b="1" dirty="0">
                <a:solidFill>
                  <a:schemeClr val="bg1"/>
                </a:solidFill>
              </a:rPr>
              <a:t>defect 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 bug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Call add function with 5 + 3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Get 7 in some variable (instead of 8)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buClr>
                <a:srgbClr val="002060"/>
              </a:buClr>
            </a:pPr>
            <a:r>
              <a:rPr lang="en-US" b="1" dirty="0"/>
              <a:t>Failure – </a:t>
            </a:r>
            <a:r>
              <a:rPr lang="en-US" b="1" dirty="0">
                <a:solidFill>
                  <a:schemeClr val="bg1"/>
                </a:solidFill>
              </a:rPr>
              <a:t>deviation</a:t>
            </a:r>
            <a:r>
              <a:rPr lang="en-US" b="1" dirty="0"/>
              <a:t> of system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Schedule a meeting at 7, instead of 8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22153-9301-35B2-9967-9149711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vs. Defect vs. Failure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0E34E-835F-98AA-4F9A-FF7303834388}"/>
              </a:ext>
            </a:extLst>
          </p:cNvPr>
          <p:cNvGrpSpPr/>
          <p:nvPr/>
        </p:nvGrpSpPr>
        <p:grpSpPr>
          <a:xfrm>
            <a:off x="531622" y="1350508"/>
            <a:ext cx="1664957" cy="1606154"/>
            <a:chOff x="531622" y="1350508"/>
            <a:chExt cx="1664957" cy="1606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040A1D-62C7-1A84-67A3-EEB969429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1350508"/>
              <a:ext cx="1664957" cy="1606154"/>
              <a:chOff x="651000" y="1314000"/>
              <a:chExt cx="1932529" cy="1932529"/>
            </a:xfrm>
          </p:grpSpPr>
          <p:sp>
            <p:nvSpPr>
              <p:cNvPr id="51" name="Oval Center Icon">
                <a:extLst>
                  <a:ext uri="{FF2B5EF4-FFF2-40B4-BE49-F238E27FC236}">
                    <a16:creationId xmlns:a16="http://schemas.microsoft.com/office/drawing/2014/main" id="{EB136199-A66C-5F2D-85CA-14F54FA8D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1314000"/>
                <a:ext cx="1932529" cy="1932529"/>
              </a:xfrm>
              <a:prstGeom prst="ellipse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Center Icon">
                <a:extLst>
                  <a:ext uri="{FF2B5EF4-FFF2-40B4-BE49-F238E27FC236}">
                    <a16:creationId xmlns:a16="http://schemas.microsoft.com/office/drawing/2014/main" id="{E5B090A2-4FB6-68A8-AADB-BD6282E18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1507252"/>
                <a:ext cx="1546023" cy="1546023"/>
              </a:xfrm>
              <a:prstGeom prst="ellipse">
                <a:avLst/>
              </a:prstGeom>
              <a:solidFill>
                <a:srgbClr val="23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45B6F6-32CE-503F-AFBD-5C602727FAA1}"/>
                </a:ext>
              </a:extLst>
            </p:cNvPr>
            <p:cNvSpPr txBox="1"/>
            <p:nvPr/>
          </p:nvSpPr>
          <p:spPr>
            <a:xfrm>
              <a:off x="715097" y="1879666"/>
              <a:ext cx="1277259" cy="5397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99410-CF09-57FF-AE47-2058A2A5D472}"/>
              </a:ext>
            </a:extLst>
          </p:cNvPr>
          <p:cNvGrpSpPr/>
          <p:nvPr/>
        </p:nvGrpSpPr>
        <p:grpSpPr>
          <a:xfrm>
            <a:off x="531622" y="3157430"/>
            <a:ext cx="1664957" cy="1606154"/>
            <a:chOff x="531622" y="3157430"/>
            <a:chExt cx="1664957" cy="1606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0A200D-A0A9-6574-01A7-7C50CF071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3157430"/>
              <a:ext cx="1664957" cy="1606154"/>
              <a:chOff x="4287964" y="2997196"/>
              <a:chExt cx="1932529" cy="1932529"/>
            </a:xfrm>
          </p:grpSpPr>
          <p:sp>
            <p:nvSpPr>
              <p:cNvPr id="49" name="Oval Center Icon">
                <a:extLst>
                  <a:ext uri="{FF2B5EF4-FFF2-40B4-BE49-F238E27FC236}">
                    <a16:creationId xmlns:a16="http://schemas.microsoft.com/office/drawing/2014/main" id="{BDABE26E-8BFD-02A0-CAA0-C1D5B0273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7964" y="2997196"/>
                <a:ext cx="1932529" cy="1932529"/>
              </a:xfrm>
              <a:prstGeom prst="ellipse">
                <a:avLst/>
              </a:prstGeom>
              <a:solidFill>
                <a:srgbClr val="FEE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Oval Center Icon">
                <a:extLst>
                  <a:ext uri="{FF2B5EF4-FFF2-40B4-BE49-F238E27FC236}">
                    <a16:creationId xmlns:a16="http://schemas.microsoft.com/office/drawing/2014/main" id="{AF3CA35F-2D24-E4EC-1E8E-FE1311AA69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215" y="3190448"/>
                <a:ext cx="1546023" cy="1546023"/>
              </a:xfrm>
              <a:prstGeom prst="ellipse">
                <a:avLst/>
              </a:prstGeom>
              <a:solidFill>
                <a:srgbClr val="FFC3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A6A47-C26F-2CF3-9C6A-269FBFF9DF84}"/>
                </a:ext>
              </a:extLst>
            </p:cNvPr>
            <p:cNvSpPr txBox="1"/>
            <p:nvPr/>
          </p:nvSpPr>
          <p:spPr>
            <a:xfrm>
              <a:off x="731272" y="3555190"/>
              <a:ext cx="1277259" cy="91245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b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B4440-D9CC-CE33-0B7A-5682AB05A7B3}"/>
              </a:ext>
            </a:extLst>
          </p:cNvPr>
          <p:cNvGrpSpPr/>
          <p:nvPr/>
        </p:nvGrpSpPr>
        <p:grpSpPr>
          <a:xfrm>
            <a:off x="531623" y="4964354"/>
            <a:ext cx="1664957" cy="1606154"/>
            <a:chOff x="531623" y="4964354"/>
            <a:chExt cx="1664957" cy="16061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EA5185-1CBF-0F9A-8AA5-B91D6B6F1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3" y="4964354"/>
              <a:ext cx="1664957" cy="1606154"/>
              <a:chOff x="651000" y="4736471"/>
              <a:chExt cx="1932529" cy="1932529"/>
            </a:xfrm>
          </p:grpSpPr>
          <p:sp>
            <p:nvSpPr>
              <p:cNvPr id="47" name="Oval Center Icon">
                <a:extLst>
                  <a:ext uri="{FF2B5EF4-FFF2-40B4-BE49-F238E27FC236}">
                    <a16:creationId xmlns:a16="http://schemas.microsoft.com/office/drawing/2014/main" id="{2B80AE6F-CD14-F74B-C221-6EC9354E51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4736471"/>
                <a:ext cx="1932529" cy="1932529"/>
              </a:xfrm>
              <a:prstGeom prst="ellipse">
                <a:avLst/>
              </a:prstGeom>
              <a:solidFill>
                <a:srgbClr val="A8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Oval Center Icon">
                <a:extLst>
                  <a:ext uri="{FF2B5EF4-FFF2-40B4-BE49-F238E27FC236}">
                    <a16:creationId xmlns:a16="http://schemas.microsoft.com/office/drawing/2014/main" id="{49D05778-D9C9-B27A-C297-D2CA699849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4929723"/>
                <a:ext cx="1546023" cy="1546023"/>
              </a:xfrm>
              <a:prstGeom prst="ellipse">
                <a:avLst/>
              </a:prstGeom>
              <a:solidFill>
                <a:srgbClr val="921A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BA0722-36D8-88C2-E0FD-E1BA03ABBC6D}"/>
                </a:ext>
              </a:extLst>
            </p:cNvPr>
            <p:cNvSpPr txBox="1"/>
            <p:nvPr/>
          </p:nvSpPr>
          <p:spPr>
            <a:xfrm>
              <a:off x="720947" y="5487066"/>
              <a:ext cx="1277259" cy="56072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12B3E-F77F-C8B2-88F0-D0EF817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00" y="3564000"/>
            <a:ext cx="2675823" cy="2675823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89000"/>
            <a:ext cx="11410061" cy="56682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cause</a:t>
            </a:r>
            <a:r>
              <a:rPr lang="en-US" dirty="0"/>
              <a:t> of developer / tester mistakes might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(1)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30154"/>
            <a:ext cx="11410061" cy="572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Time pressure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10 minutes are needed to write a function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time limit is 2 minutes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Higher probability to make a mistake 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Poor training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Physics formula needs to be implemented in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developer doesn</a:t>
            </a:r>
            <a:r>
              <a:rPr lang="en-US" dirty="0">
                <a:latin typeface="Calibri (Body)"/>
              </a:rPr>
              <a:t>'</a:t>
            </a:r>
            <a:r>
              <a:rPr lang="en-US" dirty="0"/>
              <a:t>t understand the formula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implementation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does something else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0C417-DCBE-1A7F-2322-89B4E4DDCA45}"/>
              </a:ext>
            </a:extLst>
          </p:cNvPr>
          <p:cNvGrpSpPr/>
          <p:nvPr/>
        </p:nvGrpSpPr>
        <p:grpSpPr>
          <a:xfrm>
            <a:off x="8481000" y="1404000"/>
            <a:ext cx="3036764" cy="1881838"/>
            <a:chOff x="9621879" y="1076747"/>
            <a:chExt cx="2046764" cy="1268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5724F-7242-5453-AE45-ABFF8EF00AD9}"/>
                </a:ext>
              </a:extLst>
            </p:cNvPr>
            <p:cNvGrpSpPr/>
            <p:nvPr/>
          </p:nvGrpSpPr>
          <p:grpSpPr>
            <a:xfrm>
              <a:off x="9621879" y="1898490"/>
              <a:ext cx="2046764" cy="446606"/>
              <a:chOff x="8810100" y="2003100"/>
              <a:chExt cx="2046764" cy="4466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01F935-0CF9-F6A3-82AC-384731847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100" y="2003100"/>
                <a:ext cx="438912" cy="4389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7140A9-304F-4B36-12E7-5ADC1B40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8962" y="2050436"/>
                <a:ext cx="390144" cy="3901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1C9018-1842-52D4-70A4-445030E96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925" y="2123099"/>
                <a:ext cx="244818" cy="2448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E69F0-C325-4EE5-7F53-19D5CFBB2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500" y="2120055"/>
                <a:ext cx="251250" cy="2244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4C567B-72BF-685B-AC46-0A3A13AD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7952" y="2010794"/>
                <a:ext cx="438912" cy="438912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4072B-F9E2-1F77-734F-6F4921A9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81061" y="1076747"/>
              <a:ext cx="728400" cy="7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Radiation, magnetism, electronic fields, pollution, 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can change the hardware conditions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sz="3200" b="1" dirty="0"/>
              <a:t>Unclearly defined requirements example</a:t>
            </a:r>
          </a:p>
          <a:p>
            <a:pPr lvl="1"/>
            <a:r>
              <a:rPr lang="en-US" sz="3200" dirty="0"/>
              <a:t>"The software shall be easy to use."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26AF-9747-666A-6E6D-B3B075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39" y="1121143"/>
            <a:ext cx="1957011" cy="1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Other causes </a:t>
            </a:r>
            <a:r>
              <a:rPr lang="en-US" sz="3400" dirty="0"/>
              <a:t>of defects: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Misconfiguration or failure of the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production or test environment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Corrupted</a:t>
            </a:r>
            <a:r>
              <a:rPr lang="en-US" sz="3400" dirty="0"/>
              <a:t> test data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negative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positive</a:t>
            </a:r>
            <a:endParaRPr lang="en-US" sz="3400" dirty="0"/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Bad</a:t>
            </a:r>
            <a:r>
              <a:rPr lang="en-US" sz="3400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Invalid</a:t>
            </a:r>
            <a:r>
              <a:rPr lang="en-US" sz="3400" dirty="0"/>
              <a:t> expected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550-187E-6C4F-E05F-B700FB4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79" y="3896134"/>
            <a:ext cx="2123400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Corrupted test data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Tester registers username "</a:t>
            </a:r>
            <a:r>
              <a:rPr lang="en-US" b="1" i="1" dirty="0"/>
              <a:t>john123</a:t>
            </a:r>
            <a:r>
              <a:rPr lang="en-GB" dirty="0"/>
              <a:t>"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Leaves the database as it 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tester tries to run the same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Registration fails due to </a:t>
            </a:r>
            <a:r>
              <a:rPr lang="en-US" b="1" dirty="0"/>
              <a:t>duplicate</a:t>
            </a:r>
            <a:r>
              <a:rPr lang="en-US" dirty="0"/>
              <a:t>, i.e., correct test </a:t>
            </a:r>
            <a:r>
              <a:rPr lang="en-US" b="1" dirty="0"/>
              <a:t>fails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Production environment misconfiguration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Disabled </a:t>
            </a:r>
            <a:r>
              <a:rPr lang="en-GB" dirty="0"/>
              <a:t>"</a:t>
            </a:r>
            <a:r>
              <a:rPr lang="en-US" dirty="0"/>
              <a:t>send mail</a:t>
            </a:r>
            <a:r>
              <a:rPr lang="en-GB" dirty="0"/>
              <a:t>" </a:t>
            </a:r>
            <a:r>
              <a:rPr lang="en-US" dirty="0"/>
              <a:t>function of the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registers but does not receive email confirmation</a:t>
            </a:r>
            <a:endParaRPr lang="en-US" sz="3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7E42-B317-F2D9-3CF9-DF9A8FDD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73" y="1119073"/>
            <a:ext cx="1808400" cy="1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D6F06B-9219-A345-0FA9-F43F5E319E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Billions of Dollars Lost Due to Software Bugs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Crucial </a:t>
            </a:r>
            <a:r>
              <a:rPr lang="en-US" dirty="0"/>
              <a:t>Software Bugs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935AC-D676-C64A-B294-B3C2F313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00" y="1089000"/>
            <a:ext cx="2704200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19</a:t>
            </a:fld>
            <a:endParaRPr lang="en-US" dirty="0">
              <a:sym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32DD2-3566-885E-102A-5F51F8BD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Crucial Software Bugs (1)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9002" y="1353866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fr-FR" sz="3000" dirty="0"/>
              <a:t>	</a:t>
            </a:r>
            <a:r>
              <a:rPr lang="fr-FR" sz="3000" b="1" dirty="0"/>
              <a:t>Mars Climat</a:t>
            </a:r>
            <a:r>
              <a:rPr lang="bg-BG" sz="3000" b="1" dirty="0"/>
              <a:t>е</a:t>
            </a:r>
            <a:r>
              <a:rPr lang="fr-FR" sz="3000" b="1" dirty="0"/>
              <a:t> Orbiter Crash (1998)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Designed to study the </a:t>
            </a:r>
            <a:r>
              <a:rPr lang="en-US" sz="2800" b="1" dirty="0"/>
              <a:t>Martian climate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</a:t>
            </a:r>
            <a:r>
              <a:rPr lang="en-US" sz="2800" b="1" dirty="0"/>
              <a:t>140 – 150 </a:t>
            </a:r>
            <a:r>
              <a:rPr lang="en-US" sz="2800" dirty="0"/>
              <a:t>km from the planet</a:t>
            </a:r>
            <a:endParaRPr lang="bg-BG" sz="2800" dirty="0"/>
          </a:p>
          <a:p>
            <a:pPr lvl="1"/>
            <a:r>
              <a:rPr lang="en-US" sz="2800" dirty="0"/>
              <a:t>Reached </a:t>
            </a:r>
            <a:r>
              <a:rPr lang="en-US" sz="2800" b="1" dirty="0"/>
              <a:t>57</a:t>
            </a:r>
            <a:r>
              <a:rPr lang="en-US" sz="2800" dirty="0"/>
              <a:t> 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$125 million</a:t>
            </a:r>
            <a:endParaRPr lang="bg-BG" sz="2800" b="1" dirty="0"/>
          </a:p>
          <a:p>
            <a:pPr lvl="1"/>
            <a:r>
              <a:rPr lang="en-US" sz="2800" dirty="0"/>
              <a:t>Reason: </a:t>
            </a:r>
            <a:r>
              <a:rPr lang="en-US" sz="2800" b="1" dirty="0"/>
              <a:t>incorrect measurement usage </a:t>
            </a:r>
            <a:br>
              <a:rPr lang="en-US" sz="2800" dirty="0"/>
            </a:br>
            <a:r>
              <a:rPr lang="en-US" sz="2800" dirty="0"/>
              <a:t>(imperial versus the NASA specified ones)</a:t>
            </a:r>
            <a:endParaRPr lang="bg-BG" sz="2800" dirty="0"/>
          </a:p>
        </p:txBody>
      </p:sp>
      <p:pic>
        <p:nvPicPr>
          <p:cNvPr id="21" name="Picture 20" descr="Mars Climate Orbiter 2.jpg">
            <a:extLst>
              <a:ext uri="{FF2B5EF4-FFF2-40B4-BE49-F238E27FC236}">
                <a16:creationId xmlns:a16="http://schemas.microsoft.com/office/drawing/2014/main" id="{9C72426A-EFBC-2D42-4428-AAD074410B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" y="2304000"/>
            <a:ext cx="396720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Quality Assurance</a:t>
            </a:r>
            <a:r>
              <a:rPr lang="en-US" dirty="0">
                <a:sym typeface="Calibri"/>
              </a:rPr>
              <a:t> (QA)? </a:t>
            </a:r>
          </a:p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Testing</a:t>
            </a:r>
            <a:r>
              <a:rPr lang="en-US" dirty="0">
                <a:sym typeface="Calibri"/>
              </a:rPr>
              <a:t>?</a:t>
            </a:r>
            <a:endParaRPr lang="en-US" dirty="0"/>
          </a:p>
          <a:p>
            <a:r>
              <a:rPr lang="en-US" dirty="0">
                <a:sym typeface="Calibri"/>
              </a:rPr>
              <a:t>Software </a:t>
            </a:r>
            <a:r>
              <a:rPr lang="en-US" b="1" dirty="0">
                <a:sym typeface="Calibri"/>
              </a:rPr>
              <a:t>Defects</a:t>
            </a:r>
            <a:r>
              <a:rPr lang="en-US" dirty="0">
                <a:sym typeface="Calibri"/>
              </a:rPr>
              <a:t> (Bugs)</a:t>
            </a:r>
          </a:p>
          <a:p>
            <a:r>
              <a:rPr lang="en-US" b="1" dirty="0">
                <a:sym typeface="Calibri"/>
              </a:rPr>
              <a:t>Manual</a:t>
            </a:r>
            <a:r>
              <a:rPr lang="en-US" dirty="0">
                <a:sym typeface="Calibri"/>
              </a:rPr>
              <a:t> Testing vs. </a:t>
            </a:r>
            <a:r>
              <a:rPr lang="en-US" b="1" dirty="0">
                <a:sym typeface="Calibri"/>
              </a:rPr>
              <a:t>Automated</a:t>
            </a:r>
            <a:r>
              <a:rPr lang="en-US" dirty="0">
                <a:sym typeface="Calibri"/>
              </a:rPr>
              <a:t> Testing</a:t>
            </a:r>
          </a:p>
          <a:p>
            <a:r>
              <a:rPr lang="en-US" dirty="0">
                <a:sym typeface="Calibri"/>
              </a:rPr>
              <a:t>Seven </a:t>
            </a:r>
            <a:r>
              <a:rPr lang="en-US" b="1" dirty="0">
                <a:sym typeface="Calibri"/>
              </a:rPr>
              <a:t>Testing Principles</a:t>
            </a:r>
          </a:p>
          <a:p>
            <a:r>
              <a:rPr lang="en-US" dirty="0"/>
              <a:t>Test </a:t>
            </a:r>
            <a:r>
              <a:rPr lang="en-US" b="1" dirty="0"/>
              <a:t>Scenarios</a:t>
            </a:r>
            <a:r>
              <a:rPr lang="en-US" dirty="0"/>
              <a:t> and Test </a:t>
            </a:r>
            <a:r>
              <a:rPr lang="en-US" b="1" dirty="0"/>
              <a:t>Cases</a:t>
            </a:r>
            <a:endParaRPr lang="en-US" b="1" dirty="0"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EBF0A-57B1-C962-829C-DBD2004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(2)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83608"/>
            <a:ext cx="742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Therac-25 medical accelerator (1985-1987)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A machine meant to deliver </a:t>
            </a:r>
            <a:r>
              <a:rPr lang="en-US" sz="2800" b="1" dirty="0"/>
              <a:t>radiation therapy</a:t>
            </a:r>
            <a:r>
              <a:rPr lang="en-US" sz="2800" dirty="0"/>
              <a:t> to cancer patients malfunctions</a:t>
            </a:r>
          </a:p>
          <a:p>
            <a:pPr lvl="1"/>
            <a:r>
              <a:rPr lang="en-US" sz="2800" dirty="0"/>
              <a:t>Lethal radiation doses was delivered to three patients, </a:t>
            </a:r>
            <a:r>
              <a:rPr lang="en-US" sz="2800" b="1" dirty="0"/>
              <a:t>three</a:t>
            </a:r>
            <a:r>
              <a:rPr lang="en-US" sz="2800" dirty="0"/>
              <a:t> others severely </a:t>
            </a:r>
            <a:r>
              <a:rPr lang="en-US" sz="2800" b="1" dirty="0"/>
              <a:t>injured</a:t>
            </a:r>
          </a:p>
          <a:p>
            <a:pPr lvl="1"/>
            <a:r>
              <a:rPr lang="en-US" sz="2800" dirty="0"/>
              <a:t>Reason: the software is falsely identifying </a:t>
            </a:r>
            <a:r>
              <a:rPr lang="en-US" sz="2800" b="1" dirty="0"/>
              <a:t>the sum of errors as non error </a:t>
            </a:r>
            <a:r>
              <a:rPr lang="en-US" sz="2800" dirty="0"/>
              <a:t>due to a mistake in the checking algorithm</a:t>
            </a:r>
            <a:endParaRPr lang="bg-BG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4E0BE-C817-1293-B822-7B1D1B28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629" r="4845" b="24406"/>
          <a:stretch/>
        </p:blipFill>
        <p:spPr bwMode="auto">
          <a:xfrm>
            <a:off x="558504" y="2169000"/>
            <a:ext cx="3968496" cy="38043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762C-8E85-1BE4-666A-478B5FC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</a:t>
            </a:r>
            <a:r>
              <a:rPr lang="en-US"/>
              <a:t>Bugs (3)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6000" y="1359069"/>
            <a:ext cx="7380000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it-IT" sz="3000" b="1" dirty="0"/>
              <a:t>Mariner 1 Space Probe (1962)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Mariner 1</a:t>
            </a:r>
            <a:r>
              <a:rPr lang="en-US" sz="2800" dirty="0"/>
              <a:t>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pPr lvl="1"/>
            <a:r>
              <a:rPr lang="en-US" sz="2800" dirty="0"/>
              <a:t>Designed to explore </a:t>
            </a:r>
            <a:r>
              <a:rPr lang="en-US" sz="2800" b="1" dirty="0"/>
              <a:t>Venus</a:t>
            </a:r>
            <a:endParaRPr lang="bg-BG" sz="2800" b="1" dirty="0"/>
          </a:p>
          <a:p>
            <a:pPr lvl="1"/>
            <a:r>
              <a:rPr lang="en-US" sz="2800" dirty="0"/>
              <a:t>Faulty application of the guidance </a:t>
            </a:r>
            <a:r>
              <a:rPr lang="en-US" sz="2800" b="1" dirty="0"/>
              <a:t>commands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5 minutes </a:t>
            </a:r>
            <a:r>
              <a:rPr lang="en-US" sz="2800" dirty="0"/>
              <a:t>after launch 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$18.2 million</a:t>
            </a:r>
          </a:p>
          <a:p>
            <a:pPr lvl="1"/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 to a </a:t>
            </a:r>
            <a:r>
              <a:rPr lang="en-US" sz="2800" b="1" dirty="0"/>
              <a:t>hyphen</a:t>
            </a:r>
            <a:r>
              <a:rPr lang="en-US" sz="2800" dirty="0"/>
              <a:t>  ('‾' versus '-')</a:t>
            </a:r>
            <a:endParaRPr lang="bg-BG" sz="2800" dirty="0"/>
          </a:p>
        </p:txBody>
      </p:sp>
      <p:pic>
        <p:nvPicPr>
          <p:cNvPr id="6" name="Picture 5" descr="http://img2.tfd.com/pp/wikiimg.ashx?p=commons%2fthumb%2fe%2fe3%2fAtlas_Agena_with_Mariner_1.jpg%2f480px-Atlas_Agena_with_Mariner_1.jpg">
            <a:extLst>
              <a:ext uri="{FF2B5EF4-FFF2-40B4-BE49-F238E27FC236}">
                <a16:creationId xmlns:a16="http://schemas.microsoft.com/office/drawing/2014/main" id="{418588B7-626F-715F-02F6-5C0F912B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2259000"/>
            <a:ext cx="398444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7F21B-F03D-8134-F57A-DD636A99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(4)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609766" y="1428608"/>
            <a:ext cx="724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China Airlines Airbus A300-600R (1995)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Crashed and caught fire during landing at </a:t>
            </a:r>
            <a:r>
              <a:rPr lang="en-US" sz="2800" b="1" dirty="0"/>
              <a:t>Nagoya Airport</a:t>
            </a:r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$40 </a:t>
            </a:r>
            <a:r>
              <a:rPr lang="en-US" sz="2800" dirty="0"/>
              <a:t>million + </a:t>
            </a:r>
            <a:r>
              <a:rPr lang="en-US" sz="2800" b="1" dirty="0"/>
              <a:t>264 lives </a:t>
            </a:r>
            <a:r>
              <a:rPr lang="en-US" sz="2800" dirty="0"/>
              <a:t>lost</a:t>
            </a:r>
          </a:p>
          <a:p>
            <a:pPr lvl="1"/>
            <a:r>
              <a:rPr lang="en-US" sz="2800" dirty="0"/>
              <a:t>Reason: pilot mistake and </a:t>
            </a:r>
            <a:r>
              <a:rPr lang="en-US" sz="2800" dirty="0">
                <a:solidFill>
                  <a:srgbClr val="234465"/>
                </a:solidFill>
              </a:rPr>
              <a:t>lack of recommended software update, because China Airlines judged that </a:t>
            </a:r>
            <a:r>
              <a:rPr lang="en-US" sz="2800" b="1" dirty="0">
                <a:solidFill>
                  <a:srgbClr val="234465"/>
                </a:solidFill>
              </a:rPr>
              <a:t>"it was not urgent"</a:t>
            </a:r>
            <a:endParaRPr lang="bg-BG" sz="2800" b="1" dirty="0">
              <a:solidFill>
                <a:srgbClr val="23446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98B24-84CA-463C-EC87-AF1AC5EB4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267"/>
          <a:stretch/>
        </p:blipFill>
        <p:spPr bwMode="auto">
          <a:xfrm>
            <a:off x="649766" y="2177401"/>
            <a:ext cx="3967200" cy="3732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17E1C-6586-78D9-1756-4349FBC0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(5)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14069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en-US" sz="3600" dirty="0"/>
              <a:t> </a:t>
            </a:r>
            <a:r>
              <a:rPr lang="en-US" sz="3000" b="1" dirty="0"/>
              <a:t>Ariane 5 Flight 501 (1996)</a:t>
            </a:r>
            <a:endParaRPr lang="bg-BG" sz="3000" b="1" dirty="0"/>
          </a:p>
          <a:p>
            <a:pPr lvl="1">
              <a:spcBef>
                <a:spcPts val="1200"/>
              </a:spcBef>
            </a:pPr>
            <a:r>
              <a:rPr lang="en-US" sz="2800" dirty="0"/>
              <a:t>Europe's newest unmanned </a:t>
            </a:r>
            <a:r>
              <a:rPr lang="en-US" sz="2800" b="1" dirty="0"/>
              <a:t>satellite-launching rocket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36.7 seconds </a:t>
            </a:r>
            <a:r>
              <a:rPr lang="en-US" sz="2800" dirty="0"/>
              <a:t>after launch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$8</a:t>
            </a:r>
            <a:r>
              <a:rPr lang="en-US" sz="2800" dirty="0"/>
              <a:t> billion. Carrying</a:t>
            </a:r>
            <a:br>
              <a:rPr lang="en-US" sz="2800" dirty="0"/>
            </a:br>
            <a:r>
              <a:rPr lang="en-US" sz="2800" b="1" dirty="0"/>
              <a:t>$500</a:t>
            </a:r>
            <a:r>
              <a:rPr lang="en-US" sz="2800" dirty="0"/>
              <a:t> million satellite</a:t>
            </a:r>
            <a:endParaRPr lang="bg-BG" sz="2800" dirty="0"/>
          </a:p>
          <a:p>
            <a:pPr lvl="1"/>
            <a:r>
              <a:rPr lang="en-US" sz="2800" dirty="0"/>
              <a:t>Reason: software tried to cram </a:t>
            </a:r>
            <a:r>
              <a:rPr lang="en-US" sz="2800" b="1" dirty="0"/>
              <a:t>64-bit </a:t>
            </a:r>
            <a:br>
              <a:rPr lang="en-US" sz="2800" b="1" dirty="0"/>
            </a:br>
            <a:r>
              <a:rPr lang="en-US" sz="2800" b="1" dirty="0"/>
              <a:t>number in 16-bit space</a:t>
            </a:r>
            <a:r>
              <a:rPr lang="en-US" sz="2800" dirty="0"/>
              <a:t>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pPr lvl="1"/>
            <a:r>
              <a:rPr lang="en-US" sz="2800" dirty="0"/>
              <a:t>Video: </a:t>
            </a:r>
            <a:r>
              <a:rPr lang="en-US" sz="2800" dirty="0">
                <a:hlinkClick r:id="rId3"/>
              </a:rPr>
              <a:t>https://youtu.be/qnHn8W1Em6E</a:t>
            </a:r>
            <a:endParaRPr lang="bg-BG" sz="2800" dirty="0"/>
          </a:p>
        </p:txBody>
      </p:sp>
      <p:pic>
        <p:nvPicPr>
          <p:cNvPr id="7" name="Picture 6" descr="Image result for 8 - Ariane 5 Flight 501">
            <a:extLst>
              <a:ext uri="{FF2B5EF4-FFF2-40B4-BE49-F238E27FC236}">
                <a16:creationId xmlns:a16="http://schemas.microsoft.com/office/drawing/2014/main" id="{E22D0AA8-0738-5D7D-0277-55692DFF40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" y="2304001"/>
            <a:ext cx="3967200" cy="3689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2C82F97-1063-6DC5-5969-78C3442D935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Manual Clicks vs. Automated Scripts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Manual vs. Automation Testing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22AB1-069B-5F12-694B-E4C3570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99" y="1406097"/>
            <a:ext cx="2344201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499"/>
            <a:ext cx="11818096" cy="55178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+mj-lt"/>
              </a:rPr>
              <a:t>Manual testing</a:t>
            </a:r>
            <a:endParaRPr lang="en-US" sz="3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manually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without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usage of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any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automated tools</a:t>
            </a:r>
            <a:endParaRPr lang="en-US" sz="3000" b="1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A human performs the tests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step by step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, without test scripts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Tests are executed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one-by-one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 in an individual manner</a:t>
            </a:r>
            <a:endParaRPr lang="en-US" sz="3000" dirty="0">
              <a:solidFill>
                <a:srgbClr val="2344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500" b="1" dirty="0">
                <a:latin typeface="+mj-lt"/>
              </a:rPr>
              <a:t>Automation testing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automatically</a:t>
            </a:r>
            <a:br>
              <a:rPr lang="en-US" sz="3000" b="1" dirty="0">
                <a:solidFill>
                  <a:srgbClr val="234465"/>
                </a:solidFill>
              </a:rPr>
            </a:br>
            <a:r>
              <a:rPr lang="en-US" sz="3000" b="0" i="0" dirty="0">
                <a:solidFill>
                  <a:srgbClr val="234465"/>
                </a:solidFill>
                <a:effectLst/>
              </a:rPr>
              <a:t>via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automation frameworks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Testers utilize</a:t>
            </a:r>
            <a:r>
              <a:rPr lang="en-US" sz="3000" b="1" dirty="0">
                <a:solidFill>
                  <a:srgbClr val="F2A40D"/>
                </a:solidFill>
              </a:rPr>
              <a:t> tools </a:t>
            </a:r>
            <a:r>
              <a:rPr lang="en-US" sz="3000" dirty="0">
                <a:solidFill>
                  <a:srgbClr val="234465"/>
                </a:solidFill>
              </a:rPr>
              <a:t>and </a:t>
            </a:r>
            <a:r>
              <a:rPr lang="en-US" sz="3000" b="1" dirty="0">
                <a:solidFill>
                  <a:srgbClr val="F2A40D"/>
                </a:solidFill>
              </a:rPr>
              <a:t>scripts </a:t>
            </a:r>
            <a:r>
              <a:rPr lang="en-US" sz="3000" dirty="0">
                <a:solidFill>
                  <a:srgbClr val="234465"/>
                </a:solidFill>
              </a:rPr>
              <a:t>to automate testing efforts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R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equires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coding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 and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maintenance</a:t>
            </a:r>
            <a:endParaRPr lang="en-US" sz="3000" b="1" dirty="0">
              <a:solidFill>
                <a:srgbClr val="F2A40D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 dirty="0"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vs. Automation</a:t>
            </a:r>
            <a:endParaRPr lang="en-US" dirty="0"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526928-66BC-44A4-0D37-3501AF18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13412"/>
              </p:ext>
            </p:extLst>
          </p:nvPr>
        </p:nvGraphicFramePr>
        <p:xfrm>
          <a:off x="336000" y="1314000"/>
          <a:ext cx="11416263" cy="5355087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1292898756"/>
                    </a:ext>
                  </a:extLst>
                </a:gridCol>
                <a:gridCol w="4185000">
                  <a:extLst>
                    <a:ext uri="{9D8B030D-6E8A-4147-A177-3AD203B41FA5}">
                      <a16:colId xmlns:a16="http://schemas.microsoft.com/office/drawing/2014/main" val="635915595"/>
                    </a:ext>
                  </a:extLst>
                </a:gridCol>
                <a:gridCol w="4621263">
                  <a:extLst>
                    <a:ext uri="{9D8B030D-6E8A-4147-A177-3AD203B41FA5}">
                      <a16:colId xmlns:a16="http://schemas.microsoft.com/office/drawing/2014/main" val="1389567165"/>
                    </a:ext>
                  </a:extLst>
                </a:gridCol>
              </a:tblGrid>
              <a:tr h="4772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Aspect of Testing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Manual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Automation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6130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Execution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manually</a:t>
                      </a:r>
                      <a:r>
                        <a:rPr lang="en-US" sz="2400" dirty="0">
                          <a:effectLst/>
                        </a:rPr>
                        <a:t> by QA testers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automatically</a:t>
                      </a:r>
                      <a:r>
                        <a:rPr lang="en-US" sz="2400" dirty="0">
                          <a:effectLst/>
                        </a:rPr>
                        <a:t> using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automation tools and scripts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10808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Efficiency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Time-consuming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b="1" dirty="0">
                          <a:effectLst/>
                        </a:rPr>
                        <a:t>less </a:t>
                      </a:r>
                    </a:p>
                    <a:p>
                      <a:pPr algn="ctr"/>
                      <a:r>
                        <a:rPr lang="en-US" sz="2400" b="1" dirty="0">
                          <a:effectLst/>
                        </a:rPr>
                        <a:t>efficient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More testing in </a:t>
                      </a:r>
                      <a:r>
                        <a:rPr lang="en-US" sz="2400" b="1" dirty="0">
                          <a:effectLst/>
                        </a:rPr>
                        <a:t>less time </a:t>
                      </a:r>
                      <a:r>
                        <a:rPr lang="en-US" sz="2400" dirty="0">
                          <a:effectLst/>
                        </a:rPr>
                        <a:t>and </a:t>
                      </a:r>
                    </a:p>
                    <a:p>
                      <a:pPr algn="ctr"/>
                      <a:r>
                        <a:rPr lang="en-US" sz="2400" b="1" dirty="0">
                          <a:effectLst/>
                        </a:rPr>
                        <a:t>greater efficiency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4806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Types of Tasks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Entirely </a:t>
                      </a:r>
                      <a:r>
                        <a:rPr lang="en-US" sz="2400" b="1" dirty="0">
                          <a:effectLst/>
                        </a:rPr>
                        <a:t>manual</a:t>
                      </a:r>
                      <a:r>
                        <a:rPr lang="en-US" sz="2400" dirty="0">
                          <a:effectLst/>
                        </a:rPr>
                        <a:t> tasks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Most tasks can be </a:t>
                      </a:r>
                      <a:r>
                        <a:rPr lang="en-US" sz="2400" b="1" dirty="0">
                          <a:effectLst/>
                        </a:rPr>
                        <a:t>automated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including real user simulations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86080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Difficult to ensure </a:t>
                      </a:r>
                      <a:r>
                        <a:rPr lang="en-US" sz="2400" dirty="0">
                          <a:effectLst/>
                        </a:rPr>
                        <a:t>sufficient test coverage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Easy to ensure </a:t>
                      </a:r>
                      <a:r>
                        <a:rPr lang="en-US" sz="2400" dirty="0">
                          <a:effectLst/>
                        </a:rPr>
                        <a:t>greater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3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7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873A-864C-03DD-5236-FEEA064FF2FF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/>
              </a:rPr>
              <a:t>http://softuni-qa-amazonaws.com/manual-qa-demo</a:t>
            </a:r>
            <a:endParaRPr lang="bg-BG" sz="3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https://manual-qa-demo.softuniqa.repl.co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 Demo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360927"/>
            <a:ext cx="11565000" cy="52630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None/>
            </a:pPr>
            <a:endParaRPr lang="en-US" sz="2800" dirty="0">
              <a:solidFill>
                <a:srgbClr val="23446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2C811-DDFE-8614-66D4-28EB89FCD326}"/>
              </a:ext>
            </a:extLst>
          </p:cNvPr>
          <p:cNvSpPr/>
          <p:nvPr/>
        </p:nvSpPr>
        <p:spPr bwMode="auto">
          <a:xfrm>
            <a:off x="1956000" y="5859000"/>
            <a:ext cx="2295000" cy="540000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0B62FB-8461-45ED-DB64-A436AA3BD594}"/>
              </a:ext>
            </a:extLst>
          </p:cNvPr>
          <p:cNvGrpSpPr/>
          <p:nvPr/>
        </p:nvGrpSpPr>
        <p:grpSpPr>
          <a:xfrm>
            <a:off x="888970" y="2574000"/>
            <a:ext cx="10157030" cy="3962436"/>
            <a:chOff x="921000" y="2574000"/>
            <a:chExt cx="10157030" cy="3962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0134A-FD72-EBB4-93EB-3F391271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837"/>
            <a:stretch/>
          </p:blipFill>
          <p:spPr>
            <a:xfrm>
              <a:off x="987888" y="3235874"/>
              <a:ext cx="5111519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34BC4-F450-0FA1-DC32-1235A0D7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9"/>
            <a:stretch/>
          </p:blipFill>
          <p:spPr>
            <a:xfrm>
              <a:off x="6027188" y="3235874"/>
              <a:ext cx="5007466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F18EFAB1-A4B3-3BEF-FF24-A76E335ADE90}"/>
                </a:ext>
              </a:extLst>
            </p:cNvPr>
            <p:cNvSpPr txBox="1">
              <a:spLocks/>
            </p:cNvSpPr>
            <p:nvPr/>
          </p:nvSpPr>
          <p:spPr>
            <a:xfrm>
              <a:off x="921000" y="2574000"/>
              <a:ext cx="1015703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Manual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F1F6A-A0FF-14A6-EE28-148F0A0A61D8}"/>
              </a:ext>
            </a:extLst>
          </p:cNvPr>
          <p:cNvGrpSpPr/>
          <p:nvPr/>
        </p:nvGrpSpPr>
        <p:grpSpPr>
          <a:xfrm>
            <a:off x="291000" y="2123504"/>
            <a:ext cx="11610000" cy="4232899"/>
            <a:chOff x="223500" y="1537653"/>
            <a:chExt cx="11745000" cy="4232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08D05B8E-9EE5-765D-79FB-811549795731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2125094"/>
              <a:ext cx="11745000" cy="364545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 = webdriver.Chrome(options=chrome_options)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driver.get("https://manual-qa-demo.softuniqa.repl.co")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sleep(3)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 = driver.find_element(By.ID, "button")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button.click()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msg = driver.find_element(By.ID, "msg")</a:t>
              </a:r>
              <a:br>
                <a:rPr lang="en-US" sz="1850" noProof="1"/>
              </a:br>
              <a:r>
                <a:rPr lang="en-US" sz="1850" noProof="1"/>
                <a:t>assert msg.text == 'Button clicked'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0AADCEAC-8304-8534-FE0B-A998ACA869BF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1537653"/>
              <a:ext cx="1174500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QA-Automation-Demo.py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268999"/>
            <a:ext cx="11745000" cy="53550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https://replit.com/@SoftUniQA/QA-Automation-Demo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C9F20C-AD27-A107-5413-A9BA24A5A0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Philosophy of Software Testing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6DC6-5E40-BE20-B4DD-AB24EF31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1089000"/>
            <a:ext cx="2888400" cy="28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2000" b="1" dirty="0"/>
            </a:br>
            <a:r>
              <a:rPr lang="en-US" sz="10000" b="1" dirty="0"/>
              <a:t>#QA-Basics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359000"/>
            <a:ext cx="5905597" cy="4794004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11000" y="1764000"/>
            <a:ext cx="6525000" cy="1435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0CC082-49CF-93D6-3C4B-86AFBB1E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0" y="3294000"/>
            <a:ext cx="2258400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21000" y="1359000"/>
            <a:ext cx="5635597" cy="4506430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Risk analysis and priorities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39" y="1719000"/>
            <a:ext cx="50206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"Exhaustive testing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is impossible"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2FC4-6207-2224-AD3F-91A403FE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9" y="3324329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421252"/>
            <a:ext cx="5905597" cy="4506430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And shall be focused on defined objectives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50402" y="1494000"/>
            <a:ext cx="500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sz="4000" b="1" dirty="0">
                <a:solidFill>
                  <a:schemeClr val="bg1"/>
                </a:solidFill>
              </a:rPr>
              <a:t>"</a:t>
            </a:r>
            <a:r>
              <a:rPr lang="en-US" sz="4000" b="1" dirty="0">
                <a:solidFill>
                  <a:schemeClr val="bg1"/>
                </a:solidFill>
              </a:rPr>
              <a:t>Early testing saves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time</a:t>
            </a:r>
            <a:r>
              <a:rPr lang="bg-BG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and money</a:t>
            </a:r>
            <a:r>
              <a:rPr lang="bg-BG" sz="4000" b="1" dirty="0">
                <a:solidFill>
                  <a:schemeClr val="bg1"/>
                </a:solidFill>
              </a:rPr>
              <a:t>"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EA8673-8AD2-91AE-C391-22361706FA82}"/>
              </a:ext>
            </a:extLst>
          </p:cNvPr>
          <p:cNvGrpSpPr/>
          <p:nvPr/>
        </p:nvGrpSpPr>
        <p:grpSpPr>
          <a:xfrm>
            <a:off x="426000" y="3024000"/>
            <a:ext cx="4770000" cy="2662869"/>
            <a:chOff x="336000" y="3204000"/>
            <a:chExt cx="4770000" cy="2662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03357-48BC-F023-3790-C687E2E3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00" y="3204000"/>
              <a:ext cx="4391934" cy="26628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6C32EC-30F4-2C69-1C1B-61BDD329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00" y="4978669"/>
              <a:ext cx="205331" cy="2053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D090871-D992-7C89-35DA-E2172D93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450" y="3881731"/>
              <a:ext cx="1166550" cy="13122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6F6D56-5D40-F938-EC15-604F2D3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19" y="4384993"/>
              <a:ext cx="805981" cy="80598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A8D9E79-40D4-FFE3-A0F1-754C06ED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39" y="4593312"/>
              <a:ext cx="599161" cy="5991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3BDD9-5C86-0E1E-67DB-0280ABE0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000" y="4754450"/>
              <a:ext cx="426644" cy="42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314000"/>
            <a:ext cx="5860597" cy="436483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</a:t>
            </a:r>
            <a:r>
              <a:rPr lang="en-US" sz="3000" dirty="0"/>
              <a:t> shall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80402" y="1894926"/>
            <a:ext cx="5680598" cy="769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3EA8-D255-9C2F-9C38-3580251B38A3}"/>
              </a:ext>
            </a:extLst>
          </p:cNvPr>
          <p:cNvGrpSpPr/>
          <p:nvPr/>
        </p:nvGrpSpPr>
        <p:grpSpPr>
          <a:xfrm>
            <a:off x="1658201" y="2972150"/>
            <a:ext cx="2745000" cy="2706679"/>
            <a:chOff x="1686000" y="3925355"/>
            <a:chExt cx="2210324" cy="22103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F75A6-97DC-C7BC-497D-12C6F2A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000" y="3925355"/>
              <a:ext cx="2210324" cy="2210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4AF8E3-7536-D395-D0C5-872AAB620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2696064" flipV="1">
              <a:off x="2344672" y="5182933"/>
              <a:ext cx="215942" cy="1705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71CE60-7374-DAB8-7EEE-F2FCBB76B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1612702" flipV="1">
              <a:off x="2208028" y="5084293"/>
              <a:ext cx="215942" cy="1705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4886CE-F699-A2AC-0ED4-996D195B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7463431" flipV="1">
              <a:off x="2489208" y="4751038"/>
              <a:ext cx="215942" cy="170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DD0C15-114C-4E99-3DEB-C169FBAEF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5308791" flipV="1">
              <a:off x="2270277" y="4854161"/>
              <a:ext cx="215942" cy="17054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E00CAD-DBFC-67DD-2DE2-03A5218E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8058421" flipV="1">
              <a:off x="2376185" y="4947466"/>
              <a:ext cx="215942" cy="17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314000"/>
            <a:ext cx="5905597" cy="483900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71632" y="1629000"/>
            <a:ext cx="4583139" cy="1435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"Beware of the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pesticide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2B6CE-5304-A525-4870-0E4AEF9F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33756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85D5-BD17-98B9-379B-A6BB66D6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01" y="3249000"/>
            <a:ext cx="2295000" cy="2295000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314000"/>
            <a:ext cx="5815597" cy="4839004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is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649268"/>
            <a:ext cx="572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871000" y="1359000"/>
            <a:ext cx="6130597" cy="4794004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users'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415402" y="1719000"/>
            <a:ext cx="4960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"Absence </a:t>
            </a:r>
            <a:r>
              <a:rPr lang="en-US" sz="4000" b="1">
                <a:solidFill>
                  <a:schemeClr val="bg1"/>
                </a:solidFill>
              </a:rPr>
              <a:t>of errors</a:t>
            </a:r>
            <a:br>
              <a:rPr lang="en-US" sz="4000" b="1">
                <a:solidFill>
                  <a:schemeClr val="bg1"/>
                </a:solidFill>
              </a:rPr>
            </a:br>
            <a:r>
              <a:rPr lang="en-US" sz="4000" b="1">
                <a:solidFill>
                  <a:schemeClr val="bg1"/>
                </a:solidFill>
              </a:rPr>
              <a:t>is </a:t>
            </a:r>
            <a:r>
              <a:rPr lang="en-US" sz="4000" b="1" dirty="0">
                <a:solidFill>
                  <a:schemeClr val="bg1"/>
                </a:solidFill>
              </a:rPr>
              <a:t>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5040-5A95-AFD1-F01A-43F7333C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1" y="3343065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D79F7-3576-D745-0C50-5A40D4777E5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Stories to be Tested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6C70-3971-C3FA-B35C-F32560C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00" y="1383051"/>
            <a:ext cx="2618400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a test scenario?</a:t>
            </a:r>
            <a:endParaRPr lang="bg-BG" sz="3600" b="1" dirty="0"/>
          </a:p>
          <a:p>
            <a:pPr lvl="1"/>
            <a:r>
              <a:rPr lang="en-US" sz="3200" dirty="0"/>
              <a:t>Any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story</a:t>
            </a:r>
            <a:r>
              <a:rPr lang="en-US" sz="3200" dirty="0"/>
              <a:t> that can be tested</a:t>
            </a:r>
          </a:p>
          <a:p>
            <a:pPr lvl="1"/>
            <a:r>
              <a:rPr lang="en-US" sz="3200" dirty="0"/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test condition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test possibility</a:t>
            </a:r>
          </a:p>
          <a:p>
            <a:pPr lvl="1"/>
            <a:r>
              <a:rPr lang="en-US" sz="3200" dirty="0"/>
              <a:t>Example: test the login form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Complicated systems </a:t>
            </a:r>
            <a:r>
              <a:rPr lang="en-US" dirty="0"/>
              <a:t>can be split into set of </a:t>
            </a:r>
            <a:r>
              <a:rPr lang="en-US" b="1" dirty="0"/>
              <a:t>test scenarios</a:t>
            </a:r>
          </a:p>
          <a:p>
            <a:pPr lvl="1"/>
            <a:r>
              <a:rPr lang="en-US" dirty="0"/>
              <a:t>Serve as a quick tool to determine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work </a:t>
            </a:r>
            <a:r>
              <a:rPr lang="en-US" b="1" dirty="0">
                <a:solidFill>
                  <a:schemeClr val="bg1"/>
                </a:solidFill>
              </a:rPr>
              <a:t>effort</a:t>
            </a:r>
          </a:p>
          <a:p>
            <a:pPr lvl="1"/>
            <a:r>
              <a:rPr lang="en-US" dirty="0"/>
              <a:t>For studying </a:t>
            </a:r>
            <a:r>
              <a:rPr lang="en-US" b="1" dirty="0">
                <a:solidFill>
                  <a:schemeClr val="bg1"/>
                </a:solidFill>
              </a:rPr>
              <a:t>end-to-end functioning</a:t>
            </a:r>
            <a:r>
              <a:rPr lang="en-US" dirty="0"/>
              <a:t> of the program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78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96752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1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Scenarios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20-4669-B3A7-7373-D14FECBEA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849" y="1195388"/>
            <a:ext cx="5651151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</a:t>
            </a:r>
            <a:r>
              <a:rPr lang="bg-BG" b="1" dirty="0">
                <a:solidFill>
                  <a:schemeClr val="bg1"/>
                </a:solidFill>
              </a:rPr>
              <a:t>2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Enroll in a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A288-D25A-53A4-063E-DBC3B1B9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13736" r="7033" b="16929"/>
          <a:stretch/>
        </p:blipFill>
        <p:spPr>
          <a:xfrm>
            <a:off x="1512018" y="2529000"/>
            <a:ext cx="3168845" cy="396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1651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F24D0-EC4D-91B3-B8F5-2EB0136D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7208464" y="2529000"/>
            <a:ext cx="3149787" cy="3959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266700" dist="190500" dir="24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67E14D-B2A6-6763-7E59-D7F9D7F45AA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Software Testing?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Software Quality Assurance?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BF6D-8371-C81C-678D-D4443BC8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38" y="1395362"/>
            <a:ext cx="2400524" cy="24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b="1" dirty="0">
                <a:solidFill>
                  <a:schemeClr val="bg1"/>
                </a:solidFill>
              </a:rPr>
              <a:t>requirement</a:t>
            </a:r>
            <a:r>
              <a:rPr lang="en-US" dirty="0"/>
              <a:t> documents</a:t>
            </a:r>
          </a:p>
          <a:p>
            <a:r>
              <a:rPr lang="en-US" dirty="0"/>
              <a:t>Figure out possible </a:t>
            </a:r>
            <a:r>
              <a:rPr lang="en-US" b="1" dirty="0">
                <a:solidFill>
                  <a:schemeClr val="bg1"/>
                </a:solidFill>
              </a:rPr>
              <a:t>user actions </a:t>
            </a:r>
            <a:r>
              <a:rPr lang="en-US" dirty="0"/>
              <a:t>for each requirement</a:t>
            </a:r>
          </a:p>
          <a:p>
            <a:r>
              <a:rPr lang="en-US" dirty="0"/>
              <a:t>Write different test scenarios for </a:t>
            </a:r>
            <a:r>
              <a:rPr lang="en-US" b="1" dirty="0">
                <a:solidFill>
                  <a:schemeClr val="bg1"/>
                </a:solidFill>
              </a:rPr>
              <a:t>each feature</a:t>
            </a:r>
          </a:p>
          <a:p>
            <a:r>
              <a:rPr lang="en-US" dirty="0"/>
              <a:t>Make sure every requirement is </a:t>
            </a:r>
            <a:r>
              <a:rPr lang="en-US" b="1" dirty="0">
                <a:solidFill>
                  <a:schemeClr val="bg1"/>
                </a:solidFill>
              </a:rPr>
              <a:t>covered</a:t>
            </a:r>
          </a:p>
          <a:p>
            <a:r>
              <a:rPr lang="en-US" dirty="0"/>
              <a:t>Handout the scenarios for </a:t>
            </a:r>
            <a:r>
              <a:rPr lang="en-US" b="1" dirty="0">
                <a:solidFill>
                  <a:schemeClr val="bg1"/>
                </a:solidFill>
              </a:rPr>
              <a:t>review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Scenarios</a:t>
            </a:r>
            <a:endParaRPr lang="bg-BG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325E74-0915-B15E-4C78-26A12601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3497764"/>
            <a:ext cx="2654557" cy="30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BE5F67-3F18-0B0F-1C16-268D6AA8460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Tests of a Single Execution Path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0" y="1089000"/>
            <a:ext cx="3069000" cy="3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What is a test case?</a:t>
            </a:r>
            <a:endParaRPr lang="bg-BG" sz="3600" b="1" dirty="0"/>
          </a:p>
          <a:p>
            <a:pPr lvl="1"/>
            <a:r>
              <a:rPr lang="en-US" sz="3200" dirty="0"/>
              <a:t>A sequence of </a:t>
            </a:r>
            <a:r>
              <a:rPr lang="en-US" sz="3200" b="1" dirty="0">
                <a:solidFill>
                  <a:schemeClr val="bg1"/>
                </a:solidFill>
              </a:rPr>
              <a:t>actions</a:t>
            </a:r>
            <a:r>
              <a:rPr lang="en-US" sz="3200" dirty="0"/>
              <a:t> executed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a particular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(a particular execution path)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May include specific </a:t>
            </a: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  <a:endParaRPr lang="bg-BG" sz="3200" b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/>
            <a:r>
              <a:rPr lang="en-US" dirty="0"/>
              <a:t>Compares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 results</a:t>
            </a:r>
          </a:p>
          <a:p>
            <a:pPr lvl="1"/>
            <a:r>
              <a:rPr lang="en-US" dirty="0"/>
              <a:t>Examines the </a:t>
            </a:r>
            <a:r>
              <a:rPr lang="en-US" b="1" dirty="0">
                <a:solidFill>
                  <a:schemeClr val="bg1"/>
                </a:solidFill>
              </a:rPr>
              <a:t>functioning</a:t>
            </a:r>
            <a:r>
              <a:rPr lang="en-US" dirty="0"/>
              <a:t> of a software product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9248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2012609" y="1124216"/>
            <a:ext cx="10126596" cy="5545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399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399" dirty="0">
                <a:ea typeface="Calibri"/>
                <a:cs typeface="Calibri"/>
                <a:sym typeface="Calibri"/>
              </a:rPr>
              <a:t> behavior</a:t>
            </a:r>
            <a:endParaRPr sz="33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At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399" dirty="0">
                <a:ea typeface="Calibri"/>
                <a:cs typeface="Calibri"/>
                <a:sym typeface="Calibri"/>
              </a:rPr>
              <a:t>to fully test certain scenario</a:t>
            </a:r>
            <a:endParaRPr sz="33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positive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negative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Test cases consist of:</a:t>
            </a:r>
            <a:endParaRPr sz="3399" dirty="0"/>
          </a:p>
          <a:p>
            <a:pPr marL="834836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Title</a:t>
            </a:r>
            <a:r>
              <a:rPr lang="en-US" sz="3199" dirty="0">
                <a:ea typeface="Consolas"/>
                <a:cs typeface="Consolas"/>
                <a:sym typeface="Consolas"/>
              </a:rPr>
              <a:t> (+ optional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description</a:t>
            </a:r>
            <a:r>
              <a:rPr lang="en-US" sz="3199" dirty="0">
                <a:ea typeface="Consolas"/>
                <a:cs typeface="Consolas"/>
                <a:sym typeface="Consolas"/>
              </a:rPr>
              <a:t>)</a:t>
            </a:r>
            <a:endParaRPr sz="3199" dirty="0">
              <a:ea typeface="Consolas"/>
              <a:cs typeface="Consolas"/>
              <a:sym typeface="Consolas"/>
            </a:endParaRPr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Steps</a:t>
            </a:r>
            <a:r>
              <a:rPr lang="en-US" sz="3199" dirty="0">
                <a:ea typeface="Consolas"/>
                <a:cs typeface="Consolas"/>
                <a:sym typeface="Consolas"/>
              </a:rPr>
              <a:t> to follow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Expected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result</a:t>
            </a:r>
            <a:endParaRPr sz="3199" b="1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399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399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4675DE-502A-4C11-9F56-4E605485D6DF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ACB8-7806-DAEF-D042-497038D3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00" y="42390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12D2FF-9AAB-4C63-B78F-5F5FDB30FF67}"/>
              </a:ext>
            </a:extLst>
          </p:cNvPr>
          <p:cNvSpPr/>
          <p:nvPr/>
        </p:nvSpPr>
        <p:spPr bwMode="auto">
          <a:xfrm>
            <a:off x="207523" y="1284051"/>
            <a:ext cx="11776954" cy="5406770"/>
          </a:xfrm>
          <a:prstGeom prst="roundRect">
            <a:avLst>
              <a:gd name="adj" fmla="val 674"/>
            </a:avLst>
          </a:prstGeom>
          <a:solidFill>
            <a:srgbClr val="234465"/>
          </a:solidFill>
          <a:ln w="19050">
            <a:solidFill>
              <a:srgbClr val="306F78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028A-588B-5F31-52A2-55C4F91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94491-6D33-96DA-6D64-44AD7CD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– Structure and Example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AF8766-90F0-702C-BB2A-9D1FB419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618058"/>
            <a:ext cx="4262411" cy="44752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F41A0-4CD5-E7B1-2C13-410654EA0AB3}"/>
              </a:ext>
            </a:extLst>
          </p:cNvPr>
          <p:cNvSpPr txBox="1"/>
          <p:nvPr/>
        </p:nvSpPr>
        <p:spPr>
          <a:xfrm>
            <a:off x="695614" y="2626751"/>
            <a:ext cx="3600187" cy="3147015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0" lon="20999991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</a:rPr>
              <a:t>Title: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&lt;test title&gt;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&lt;short overview&gt;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&lt;the testing procedure&gt;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400"/>
              </a:spcBef>
            </a:pPr>
            <a:r>
              <a:rPr lang="en-US" b="1" dirty="0">
                <a:latin typeface="Roboto" panose="02000000000000000000" pitchFamily="2" charset="0"/>
              </a:rPr>
              <a:t>Expected results</a:t>
            </a:r>
            <a:r>
              <a:rPr lang="en-US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B0CDB-982B-6BB2-B6A6-672E55F9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957832" y="1050416"/>
            <a:ext cx="6604826" cy="554461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70FD2-FCC0-21CD-392A-414989833499}"/>
              </a:ext>
            </a:extLst>
          </p:cNvPr>
          <p:cNvSpPr txBox="1"/>
          <p:nvPr/>
        </p:nvSpPr>
        <p:spPr>
          <a:xfrm>
            <a:off x="5107344" y="2080306"/>
            <a:ext cx="6192688" cy="4118563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21579158" lon="21000356" rev="21522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</a:rPr>
              <a:t>Title: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Brew a small coffee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start the coffee machine, fill water and ground coffee, and brew a cup of coffee.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447675" indent="-265113">
              <a:lnSpc>
                <a:spcPct val="115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Power on the machine.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Put ground coffee blend in the coffee outlet.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Fill the water container to its max level.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Expected results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brew process should complete in &lt; 50 seconds.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coffee cup should hold a hot small coffee (60 ml).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Scenarios and Test Cases – Example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616281" y="1556793"/>
            <a:ext cx="3035637" cy="3644051"/>
            <a:chOff x="7089992" y="1523998"/>
            <a:chExt cx="4186016" cy="4569303"/>
          </a:xfrm>
        </p:grpSpPr>
        <p:sp>
          <p:nvSpPr>
            <p:cNvPr id="5" name="Rounded Rectangle 4"/>
            <p:cNvSpPr/>
            <p:nvPr/>
          </p:nvSpPr>
          <p:spPr>
            <a:xfrm>
              <a:off x="7089992" y="1523998"/>
              <a:ext cx="4186016" cy="4569303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1" y="2185717"/>
              <a:ext cx="3456383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49" y="1624751"/>
              <a:ext cx="3456384" cy="5015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b="1" dirty="0"/>
                <a:t>User Registration</a:t>
              </a:r>
              <a:endParaRPr lang="bg-BG" sz="1999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1" y="3666580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dirty="0"/>
                <a:t>•••••••••••</a:t>
              </a:r>
              <a:endParaRPr lang="bg-BG" sz="1999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9124" y="3226563"/>
              <a:ext cx="3528391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Password:</a:t>
              </a:r>
              <a:endParaRPr lang="bg-BG" sz="1999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90416" y="5305031"/>
              <a:ext cx="2101844" cy="517584"/>
            </a:xfrm>
            <a:prstGeom prst="roundRect">
              <a:avLst/>
            </a:prstGeom>
            <a:solidFill>
              <a:srgbClr val="FFEAC9"/>
            </a:solidFill>
            <a:ln>
              <a:solidFill>
                <a:srgbClr val="23446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9" b="1" dirty="0">
                  <a:solidFill>
                    <a:schemeClr val="tx1"/>
                  </a:solidFill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</a:effectLst>
                </a:rPr>
                <a:t>Register</a:t>
              </a:r>
              <a:endParaRPr lang="bg-BG" sz="2199" b="1" dirty="0">
                <a:solidFill>
                  <a:schemeClr val="tx1"/>
                </a:solidFill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2" y="4614927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9125" y="4174909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Full Name:</a:t>
              </a:r>
              <a:endParaRPr lang="bg-BG" sz="19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8"/>
              <a:ext cx="3456384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9126" y="2286073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Username:</a:t>
              </a:r>
              <a:endParaRPr lang="bg-BG" sz="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8850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F63CD-D28B-C408-0420-39A43C547E87}"/>
              </a:ext>
            </a:extLst>
          </p:cNvPr>
          <p:cNvSpPr txBox="1"/>
          <p:nvPr/>
        </p:nvSpPr>
        <p:spPr>
          <a:xfrm>
            <a:off x="852326" y="1796650"/>
            <a:ext cx="7581211" cy="46023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SQA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	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Software Testing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Software Defects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/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 Bugs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Manual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and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Automation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Testing 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Test Scenarios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user story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  <a:sym typeface="Calibri"/>
              </a:rPr>
              <a:t> </a:t>
            </a:r>
            <a:endParaRPr lang="en-US" sz="3600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Test Cases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single function 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What is "</a:t>
            </a:r>
            <a:r>
              <a:rPr lang="en-US" b="1" dirty="0">
                <a:solidFill>
                  <a:srgbClr val="FFA000"/>
                </a:solidFill>
              </a:rPr>
              <a:t>software quality assurance</a:t>
            </a:r>
            <a:r>
              <a:rPr lang="en-US" dirty="0">
                <a:solidFill>
                  <a:srgbClr val="235057"/>
                </a:solidFill>
              </a:rPr>
              <a:t>" (</a:t>
            </a:r>
            <a:r>
              <a:rPr lang="en-US" b="1" dirty="0">
                <a:solidFill>
                  <a:srgbClr val="234465"/>
                </a:solidFill>
              </a:rPr>
              <a:t>SQA</a:t>
            </a:r>
            <a:r>
              <a:rPr lang="en-US" dirty="0">
                <a:solidFill>
                  <a:srgbClr val="234465"/>
                </a:solidFill>
              </a:rPr>
              <a:t> / </a:t>
            </a:r>
            <a:r>
              <a:rPr lang="en-US" b="1" dirty="0">
                <a:solidFill>
                  <a:srgbClr val="234465"/>
                </a:solidFill>
              </a:rPr>
              <a:t>QA</a:t>
            </a:r>
            <a:r>
              <a:rPr lang="en-US" dirty="0">
                <a:solidFill>
                  <a:srgbClr val="235057"/>
                </a:solidFill>
              </a:rPr>
              <a:t>)?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SQA aims to </a:t>
            </a:r>
            <a:r>
              <a:rPr lang="en-US" b="1" dirty="0">
                <a:solidFill>
                  <a:srgbClr val="FFA000"/>
                </a:solidFill>
              </a:rPr>
              <a:t>assure</a:t>
            </a:r>
            <a:r>
              <a:rPr lang="en-US" dirty="0">
                <a:solidFill>
                  <a:srgbClr val="235057"/>
                </a:solidFill>
              </a:rPr>
              <a:t> that the </a:t>
            </a:r>
            <a:r>
              <a:rPr lang="en-US" b="1" dirty="0">
                <a:solidFill>
                  <a:srgbClr val="FFA000"/>
                </a:solidFill>
              </a:rPr>
              <a:t>software</a:t>
            </a:r>
            <a:r>
              <a:rPr lang="en-US" dirty="0">
                <a:solidFill>
                  <a:srgbClr val="235057"/>
                </a:solidFill>
              </a:rPr>
              <a:t> is </a:t>
            </a:r>
            <a:r>
              <a:rPr lang="en-US" b="1" dirty="0">
                <a:solidFill>
                  <a:srgbClr val="FFA000"/>
                </a:solidFill>
              </a:rPr>
              <a:t>bug free</a:t>
            </a:r>
            <a:br>
              <a:rPr lang="en-US" b="1" dirty="0">
                <a:solidFill>
                  <a:srgbClr val="FFA000"/>
                </a:solidFill>
              </a:rPr>
            </a:br>
            <a:r>
              <a:rPr lang="en-US" dirty="0">
                <a:solidFill>
                  <a:srgbClr val="235057"/>
                </a:solidFill>
              </a:rPr>
              <a:t>(behaves as expected)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SQA is a </a:t>
            </a:r>
            <a:r>
              <a:rPr lang="en-US" b="1" dirty="0">
                <a:solidFill>
                  <a:schemeClr val="bg1"/>
                </a:solidFill>
              </a:rPr>
              <a:t>methodology</a:t>
            </a:r>
            <a:r>
              <a:rPr lang="en-US" dirty="0"/>
              <a:t> of checking that software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complies with the requirements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dirty="0"/>
              <a:t>: </a:t>
            </a:r>
            <a:r>
              <a:rPr lang="en-US" b="1" dirty="0"/>
              <a:t>manual</a:t>
            </a:r>
            <a:r>
              <a:rPr lang="en-US" dirty="0"/>
              <a:t> and </a:t>
            </a:r>
            <a:r>
              <a:rPr lang="en-US" b="1" dirty="0"/>
              <a:t>automated</a:t>
            </a:r>
            <a:endParaRPr lang="en-US" b="1" dirty="0">
              <a:solidFill>
                <a:srgbClr val="235057"/>
              </a:solidFill>
            </a:endParaRP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b="1" dirty="0">
                <a:solidFill>
                  <a:srgbClr val="235057"/>
                </a:solidFill>
              </a:rPr>
              <a:t>Defects</a:t>
            </a:r>
            <a:r>
              <a:rPr lang="en-US" dirty="0">
                <a:solidFill>
                  <a:srgbClr val="235057"/>
                </a:solidFill>
              </a:rPr>
              <a:t> are reported and tracked through</a:t>
            </a:r>
            <a:r>
              <a:rPr lang="en-US" b="1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bug tracking systems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The QA process is performed by </a:t>
            </a:r>
            <a:r>
              <a:rPr lang="en-US" b="1" dirty="0">
                <a:solidFill>
                  <a:srgbClr val="FFA000"/>
                </a:solidFill>
              </a:rPr>
              <a:t>QA engineers</a:t>
            </a:r>
            <a:endParaRPr lang="en-US" dirty="0">
              <a:solidFill>
                <a:srgbClr val="235057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</p:spTree>
    <p:extLst>
      <p:ext uri="{BB962C8B-B14F-4D97-AF65-F5344CB8AC3E}">
        <p14:creationId xmlns:p14="http://schemas.microsoft.com/office/powerpoint/2010/main" val="38678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Most of the QA work is </a:t>
            </a:r>
            <a:r>
              <a:rPr lang="en-US" b="1" dirty="0">
                <a:solidFill>
                  <a:srgbClr val="FFA000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(click and check the results)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</a:t>
            </a:r>
            <a:r>
              <a:rPr lang="en-US" dirty="0"/>
              <a:t> testing (QA automation with scripts)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 pipeline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build &amp; deploy</a:t>
            </a:r>
            <a:br>
              <a:rPr lang="en-US" dirty="0"/>
            </a:br>
            <a:r>
              <a:rPr lang="en-US" dirty="0"/>
              <a:t>in a testing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test execution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Notification / reporting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  <p:pic>
        <p:nvPicPr>
          <p:cNvPr id="1030" name="Picture 6" descr="CI/CD Meaning - Continuous Integration and Delivery Explained">
            <a:extLst>
              <a:ext uri="{FF2B5EF4-FFF2-40B4-BE49-F238E27FC236}">
                <a16:creationId xmlns:a16="http://schemas.microsoft.com/office/drawing/2014/main" id="{4D225A19-16E1-5250-AFEF-FD86AB58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51" y="4284000"/>
            <a:ext cx="4437333" cy="2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r>
              <a:rPr lang="en-US" b="1" dirty="0"/>
              <a:t>Software testing </a:t>
            </a:r>
            <a:r>
              <a:rPr lang="en-US" dirty="0"/>
              <a:t>is a way:</a:t>
            </a:r>
          </a:p>
          <a:p>
            <a:pPr lvl="1"/>
            <a:r>
              <a:rPr lang="en-US" dirty="0"/>
              <a:t>To 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endParaRPr lang="en-US" dirty="0"/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and to find bugs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evaluate</a:t>
            </a:r>
            <a:r>
              <a:rPr lang="en-US" dirty="0"/>
              <a:t> the features of the software item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39946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for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A1D87-4E87-E1FF-564D-53B4759E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00" y="1494000"/>
            <a:ext cx="1853400" cy="18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i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Testing aims to </a:t>
            </a:r>
            <a:r>
              <a:rPr lang="en-US" b="1" dirty="0">
                <a:solidFill>
                  <a:schemeClr val="bg1"/>
                </a:solidFill>
              </a:rPr>
              <a:t>find &amp; report defects </a:t>
            </a:r>
            <a:r>
              <a:rPr lang="en-US" dirty="0"/>
              <a:t>(bugs)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Software testing process includes: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planning</a:t>
            </a:r>
            <a:r>
              <a:rPr lang="en-US" b="1" dirty="0"/>
              <a:t>:</a:t>
            </a:r>
            <a:r>
              <a:rPr lang="en-US" dirty="0"/>
              <a:t> what, when, how to test?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design</a:t>
            </a:r>
            <a:r>
              <a:rPr lang="en-US" dirty="0"/>
              <a:t>: test </a:t>
            </a:r>
            <a:r>
              <a:rPr lang="en-US" b="1" dirty="0"/>
              <a:t>scenarios</a:t>
            </a:r>
            <a:r>
              <a:rPr lang="en-US" dirty="0"/>
              <a:t> &amp; test </a:t>
            </a:r>
            <a:r>
              <a:rPr lang="en-US" b="1" dirty="0"/>
              <a:t>cases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Setup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 environment</a:t>
            </a:r>
            <a:r>
              <a:rPr lang="en-US" dirty="0"/>
              <a:t>: install, configure, prepare test data, …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</a:t>
            </a:r>
            <a:r>
              <a:rPr lang="en-US" dirty="0"/>
              <a:t>: perform the tests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reporting</a:t>
            </a:r>
            <a:r>
              <a:rPr lang="en-US" dirty="0"/>
              <a:t>: log the test results and bugs found</a:t>
            </a:r>
            <a:endParaRPr lang="bg-BG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The Software Testing Process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E30FF75-C59D-CDBA-D5FE-6998B7E74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663E24-B077-C1FD-05FB-2E59B955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33" y="1370736"/>
            <a:ext cx="1861409" cy="946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2D060B-F2BE-4E29-ED45-2F976ECE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86" y="1908883"/>
            <a:ext cx="835155" cy="1921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1544C1-E78B-C426-3987-D1A09914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246" y="3525914"/>
            <a:ext cx="1885064" cy="1199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C38AA1-1FD6-E661-769F-D840930B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58" y="2978873"/>
            <a:ext cx="1527141" cy="1561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765B44-0B59-A7F7-84EB-6D98E0A0F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66" y="1479737"/>
            <a:ext cx="1264663" cy="1705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A2BA8E-BDAA-22CD-D947-E7A7FE5EA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06" y="2219371"/>
            <a:ext cx="1957933" cy="1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59205</TotalTime>
  <Words>2842</Words>
  <Application>Microsoft Office PowerPoint</Application>
  <PresentationFormat>Widescreen</PresentationFormat>
  <Paragraphs>467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(Body)</vt:lpstr>
      <vt:lpstr>Consolas</vt:lpstr>
      <vt:lpstr>Roboto</vt:lpstr>
      <vt:lpstr>Wingdings</vt:lpstr>
      <vt:lpstr>Wingdings 2</vt:lpstr>
      <vt:lpstr>SoftUni</vt:lpstr>
      <vt:lpstr>Software Quality Assurance: Introduction</vt:lpstr>
      <vt:lpstr>Table of Contents</vt:lpstr>
      <vt:lpstr>You Have Questions?</vt:lpstr>
      <vt:lpstr>What is Software Quality Assurance?</vt:lpstr>
      <vt:lpstr>Software Quality Assurance (SQA)</vt:lpstr>
      <vt:lpstr>Software Quality Assurance (SQA)</vt:lpstr>
      <vt:lpstr>Software Testing</vt:lpstr>
      <vt:lpstr>Testing Objectives</vt:lpstr>
      <vt:lpstr>The Software Testing Process</vt:lpstr>
      <vt:lpstr>Software Defects (Bugs)</vt:lpstr>
      <vt:lpstr>Software Defects</vt:lpstr>
      <vt:lpstr>Error vs. Defect vs. Failure</vt:lpstr>
      <vt:lpstr>What Could Cause Defects? (1)</vt:lpstr>
      <vt:lpstr>Examples</vt:lpstr>
      <vt:lpstr>What Could Cause Defects? (2)</vt:lpstr>
      <vt:lpstr>What Could Cause Defects? (3)</vt:lpstr>
      <vt:lpstr>Examples</vt:lpstr>
      <vt:lpstr>Crucial Software Bugs</vt:lpstr>
      <vt:lpstr>Some Crucial Software Bugs (1)</vt:lpstr>
      <vt:lpstr>Some Crucial Software Bugs (2)</vt:lpstr>
      <vt:lpstr>Some Crucial Software Bugs (3)</vt:lpstr>
      <vt:lpstr>Some Crucial Software Bugs (4)</vt:lpstr>
      <vt:lpstr>Some Crucial Software Bugs (5)</vt:lpstr>
      <vt:lpstr>Manual vs. Automation Testing</vt:lpstr>
      <vt:lpstr>Manual and Automation Testing</vt:lpstr>
      <vt:lpstr>Manual vs. Automation</vt:lpstr>
      <vt:lpstr>Manual Test Demo</vt:lpstr>
      <vt:lpstr>Automation Test Example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Scenarios</vt:lpstr>
      <vt:lpstr>Test Scenario</vt:lpstr>
      <vt:lpstr>Example: Test Scenarios</vt:lpstr>
      <vt:lpstr>How to Write Test Scenarios</vt:lpstr>
      <vt:lpstr>Test Cases</vt:lpstr>
      <vt:lpstr>Test Cases</vt:lpstr>
      <vt:lpstr>Test Case</vt:lpstr>
      <vt:lpstr>Test Case – Structure and Example</vt:lpstr>
      <vt:lpstr>Test Scenarios and Test Cases – Example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Assurance: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Miroslava Dimitrova</cp:lastModifiedBy>
  <cp:revision>336</cp:revision>
  <dcterms:created xsi:type="dcterms:W3CDTF">2018-05-23T13:08:44Z</dcterms:created>
  <dcterms:modified xsi:type="dcterms:W3CDTF">2023-01-11T17:21:25Z</dcterms:modified>
  <cp:category>quality assurance;computer programming;programming;software development;software engineering</cp:category>
</cp:coreProperties>
</file>